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4" r:id="rId5"/>
    <p:sldId id="262" r:id="rId6"/>
    <p:sldId id="263" r:id="rId7"/>
    <p:sldId id="265" r:id="rId8"/>
    <p:sldId id="267" r:id="rId9"/>
    <p:sldId id="268" r:id="rId10"/>
    <p:sldId id="269"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1C4"/>
    <a:srgbClr val="0066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3" autoAdjust="0"/>
    <p:restoredTop sz="94660"/>
  </p:normalViewPr>
  <p:slideViewPr>
    <p:cSldViewPr snapToGrid="0">
      <p:cViewPr>
        <p:scale>
          <a:sx n="100" d="100"/>
          <a:sy n="100" d="100"/>
        </p:scale>
        <p:origin x="680"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08161-4FCE-4FA0-B6B9-F60177F835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DE20A5-3E58-4BD2-8F1F-8BC32E35A9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E9FC41-4458-4D68-BBFB-84F9FBB585DF}"/>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DA37D6DD-F7FD-47A5-8DC2-4DA6D31E60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4C5816-F1B5-42B6-861F-D597317B9882}"/>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70305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1B520-1088-4673-92FB-5678FB5720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FB79CE-4E46-4964-82D5-2EDBA9FFE8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D1DB38-0F5C-4B52-B16D-62356736AD91}"/>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35DF9EC4-84F5-4E1A-9DD6-BAFCCE730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D7091-D633-4165-9ED6-38DB906A000E}"/>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11183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A3E6-934D-4E61-9695-8AC9ABAE93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3971F2-21DD-4C5A-945F-67A869E2D4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ED79E0-3972-4725-B0B3-3E05D55C23FF}"/>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4DD0922A-0D3E-45CF-9261-429BFFC010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B05FA3-52E7-4C03-8941-081DEB88E425}"/>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873943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DF6A-37AB-4741-AEC5-533FD21A84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646195-882E-4B66-B2B0-AC0BB67AF1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1BD992-8C83-4644-88CE-5182E55023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0427DB-9AE3-442F-80F7-490CBF0F552D}"/>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6" name="Footer Placeholder 5">
            <a:extLst>
              <a:ext uri="{FF2B5EF4-FFF2-40B4-BE49-F238E27FC236}">
                <a16:creationId xmlns:a16="http://schemas.microsoft.com/office/drawing/2014/main" id="{37C0D8E3-3D73-4257-8DA5-37D6C238C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F23CDB-133B-406B-915D-C306ADAA5C14}"/>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668565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C1ACC-9BDA-4694-9A85-8B2206AC50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50026F-3F19-450E-B2F2-7FFF2DCD86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D2CD08-D00A-4C89-80E2-C15D081610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68A48C-93FA-4298-BFF1-C0BEC02E5C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52DBB4-4055-4DD8-9FC3-F9A0864C3E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D2BD74A-F572-4EDC-8C7F-7B9B9796F43B}"/>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8" name="Footer Placeholder 7">
            <a:extLst>
              <a:ext uri="{FF2B5EF4-FFF2-40B4-BE49-F238E27FC236}">
                <a16:creationId xmlns:a16="http://schemas.microsoft.com/office/drawing/2014/main" id="{129DEE8E-A91A-4FB4-A6F6-F0E8B465841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689ACFA-D6ED-4201-A82C-ABF11E25C16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403783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D77C8-ACA7-4BCE-951C-5458913885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0DA90D-D195-455F-B310-A7035307C0EE}"/>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4" name="Footer Placeholder 3">
            <a:extLst>
              <a:ext uri="{FF2B5EF4-FFF2-40B4-BE49-F238E27FC236}">
                <a16:creationId xmlns:a16="http://schemas.microsoft.com/office/drawing/2014/main" id="{03E0123B-C997-4017-B169-5D909F3D09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10D491-3402-461A-8070-B533E3E88881}"/>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3595279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13FEDE-BBBD-4B7A-986C-3FCC510BABCB}"/>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3" name="Footer Placeholder 2">
            <a:extLst>
              <a:ext uri="{FF2B5EF4-FFF2-40B4-BE49-F238E27FC236}">
                <a16:creationId xmlns:a16="http://schemas.microsoft.com/office/drawing/2014/main" id="{198E55F1-5CB6-4BF0-8AF9-B2081A7E14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1BF728-C0EB-44D2-9ED0-3D3D9BC8111B}"/>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1290194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E95E-154E-4141-BD59-29A0FF5BB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D7D503-EBBB-4E4C-98B2-AB2CD68E7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D9663F-70F2-4F13-BABA-970290F2A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3C9F8F-227B-4CD8-B163-E972D9542187}"/>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6" name="Footer Placeholder 5">
            <a:extLst>
              <a:ext uri="{FF2B5EF4-FFF2-40B4-BE49-F238E27FC236}">
                <a16:creationId xmlns:a16="http://schemas.microsoft.com/office/drawing/2014/main" id="{1AFB0136-E800-402E-8900-0D740239B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0035D-B285-46E2-A3A3-FC8AABDA0C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693385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4C158-F9CD-4225-9455-484EFCD3A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498316-9175-4936-94FF-3F75D0B02F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0051ED4-3135-446D-8F90-D38DEAFBF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CA603B-980C-481C-9CA8-5ABC4D615AA1}"/>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6" name="Footer Placeholder 5">
            <a:extLst>
              <a:ext uri="{FF2B5EF4-FFF2-40B4-BE49-F238E27FC236}">
                <a16:creationId xmlns:a16="http://schemas.microsoft.com/office/drawing/2014/main" id="{DC951A07-3746-43BF-989E-B49089B9A3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312A67-DFAF-4480-9B56-2B496100D049}"/>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94213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8DAE-1B4A-4FB3-8DAC-ED2C8BF8EC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A44D0D-7AF8-402E-89A7-B85ADC6F26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414134-4FC4-4A83-9DA8-697782183A5B}"/>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0D758290-6CF4-41DB-AAC6-038AFC43D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5AEE3-F3A5-4CBB-A267-531AC514D696}"/>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560604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C443F-F76B-4628-A9FD-76B9F860CFB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987CAA-E0E9-4CB6-9A74-44899E14A6A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53B917-1505-4010-A8C5-0090E363A5C1}"/>
              </a:ext>
            </a:extLst>
          </p:cNvPr>
          <p:cNvSpPr>
            <a:spLocks noGrp="1"/>
          </p:cNvSpPr>
          <p:nvPr>
            <p:ph type="dt" sz="half" idx="10"/>
          </p:nvPr>
        </p:nvSpPr>
        <p:spPr/>
        <p:txBody>
          <a:body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59B22376-C20F-4936-8880-8D954D30F1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FC349-024B-4F7E-BEB0-30E7D993ED88}"/>
              </a:ext>
            </a:extLst>
          </p:cNvPr>
          <p:cNvSpPr>
            <a:spLocks noGrp="1"/>
          </p:cNvSpPr>
          <p:nvPr>
            <p:ph type="sldNum" sz="quarter" idx="12"/>
          </p:nvPr>
        </p:nvSpPr>
        <p:spPr/>
        <p:txBody>
          <a:bodyPr/>
          <a:lstStyle/>
          <a:p>
            <a:fld id="{40F383CF-A90B-429F-B880-E8E84DFE1CB0}" type="slidenum">
              <a:rPr lang="en-US" smtClean="0"/>
              <a:t>‹#›</a:t>
            </a:fld>
            <a:endParaRPr lang="en-US"/>
          </a:p>
        </p:txBody>
      </p:sp>
    </p:spTree>
    <p:extLst>
      <p:ext uri="{BB962C8B-B14F-4D97-AF65-F5344CB8AC3E}">
        <p14:creationId xmlns:p14="http://schemas.microsoft.com/office/powerpoint/2010/main" val="210419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2B3BFD-56C0-4A95-B72C-EDF9D2E6F1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7675A4-6263-4048-B1AD-C5CF6470C6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BE586-33DB-46CF-AC1B-74B95BDD79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81088-4E88-4343-9A1B-EF0773680DF9}" type="datetimeFigureOut">
              <a:rPr lang="en-US" smtClean="0"/>
              <a:t>4/15/20</a:t>
            </a:fld>
            <a:endParaRPr lang="en-US"/>
          </a:p>
        </p:txBody>
      </p:sp>
      <p:sp>
        <p:nvSpPr>
          <p:cNvPr id="5" name="Footer Placeholder 4">
            <a:extLst>
              <a:ext uri="{FF2B5EF4-FFF2-40B4-BE49-F238E27FC236}">
                <a16:creationId xmlns:a16="http://schemas.microsoft.com/office/drawing/2014/main" id="{C921691A-00A6-4115-829F-0BA325596B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03E1825-3C4C-4E2E-BA22-DA55BD67D4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F383CF-A90B-429F-B880-E8E84DFE1CB0}" type="slidenum">
              <a:rPr lang="en-US" smtClean="0"/>
              <a:t>‹#›</a:t>
            </a:fld>
            <a:endParaRPr lang="en-US"/>
          </a:p>
        </p:txBody>
      </p:sp>
    </p:spTree>
    <p:extLst>
      <p:ext uri="{BB962C8B-B14F-4D97-AF65-F5344CB8AC3E}">
        <p14:creationId xmlns:p14="http://schemas.microsoft.com/office/powerpoint/2010/main" val="2893054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9133521" y="70729"/>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8134014" y="195294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rot="16200000">
            <a:off x="9392603" y="2854661"/>
            <a:ext cx="2850776" cy="2817158"/>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rot="16200000">
            <a:off x="7030813" y="3220700"/>
            <a:ext cx="5409211" cy="1757548"/>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2558935" y="2347648"/>
            <a:ext cx="5409211" cy="1757548"/>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2818017" y="292870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Art Deco</a:t>
            </a:r>
            <a:endParaRPr lang="en-US" dirty="0">
              <a:latin typeface="Angsana New" panose="02020603050405020304" pitchFamily="18" charset="-34"/>
              <a:cs typeface="Angsana New" panose="02020603050405020304" pitchFamily="18" charset="-34"/>
            </a:endParaRPr>
          </a:p>
        </p:txBody>
      </p:sp>
    </p:spTree>
    <p:extLst>
      <p:ext uri="{BB962C8B-B14F-4D97-AF65-F5344CB8AC3E}">
        <p14:creationId xmlns:p14="http://schemas.microsoft.com/office/powerpoint/2010/main" val="2829748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7948595" y="133062"/>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57165" y="19378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9910212" y="80330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92432" y="464419"/>
            <a:ext cx="5409210"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75B58B7-ADFD-488A-8417-83C56FFA58F1}"/>
              </a:ext>
            </a:extLst>
          </p:cNvPr>
          <p:cNvSpPr/>
          <p:nvPr/>
        </p:nvSpPr>
        <p:spPr>
          <a:xfrm>
            <a:off x="3192431" y="1921065"/>
            <a:ext cx="5409211" cy="4496295"/>
          </a:xfrm>
          <a:prstGeom prst="roundRect">
            <a:avLst/>
          </a:prstGeom>
          <a:solidFill>
            <a:srgbClr val="00668A">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084617" y="30703"/>
            <a:ext cx="5315380" cy="1545200"/>
          </a:xfrm>
        </p:spPr>
        <p:txBody>
          <a:bodyPr>
            <a:normAutofit/>
          </a:bodyPr>
          <a:lstStyle/>
          <a:p>
            <a:r>
              <a:rPr lang="en-US" sz="4400" b="1" dirty="0">
                <a:latin typeface="Angsana New" panose="02020603050405020304" pitchFamily="18" charset="-34"/>
                <a:cs typeface="Angsana New" panose="02020603050405020304" pitchFamily="18" charset="-34"/>
              </a:rPr>
              <a:t>INTRODUCING ART DECO</a:t>
            </a:r>
          </a:p>
        </p:txBody>
      </p:sp>
      <p:sp>
        <p:nvSpPr>
          <p:cNvPr id="3" name="Subtitle 2">
            <a:extLst>
              <a:ext uri="{FF2B5EF4-FFF2-40B4-BE49-F238E27FC236}">
                <a16:creationId xmlns:a16="http://schemas.microsoft.com/office/drawing/2014/main" id="{CD446CD5-B7CC-4006-93DA-27090B3A4056}"/>
              </a:ext>
            </a:extLst>
          </p:cNvPr>
          <p:cNvSpPr>
            <a:spLocks noGrp="1"/>
          </p:cNvSpPr>
          <p:nvPr>
            <p:ph type="subTitle" idx="1"/>
          </p:nvPr>
        </p:nvSpPr>
        <p:spPr>
          <a:xfrm>
            <a:off x="4085216" y="2086158"/>
            <a:ext cx="3297454" cy="4200349"/>
          </a:xfrm>
        </p:spPr>
        <p:txBody>
          <a:bodyPr>
            <a:noAutofit/>
          </a:bodyPr>
          <a:lstStyle/>
          <a:p>
            <a:r>
              <a:rPr lang="en-US" dirty="0">
                <a:latin typeface="Times New Roman" panose="02020603050405020304" pitchFamily="18" charset="0"/>
                <a:cs typeface="Times New Roman" panose="02020603050405020304" pitchFamily="18" charset="0"/>
              </a:rPr>
              <a:t>Art Deco is a visual art style, design and architecture that first appeared to the world in Paris, France before World War 1. The name arts Deco was taken due to the International Exhibition of Modern Decorative and Industrial Arts. The exposition took place in 1925.</a:t>
            </a:r>
          </a:p>
        </p:txBody>
      </p:sp>
      <p:sp>
        <p:nvSpPr>
          <p:cNvPr id="9" name="Flowchart: Delay 8">
            <a:extLst>
              <a:ext uri="{FF2B5EF4-FFF2-40B4-BE49-F238E27FC236}">
                <a16:creationId xmlns:a16="http://schemas.microsoft.com/office/drawing/2014/main" id="{C5CA0E1A-770F-4091-A5EB-1C0714A41C82}"/>
              </a:ext>
            </a:extLst>
          </p:cNvPr>
          <p:cNvSpPr/>
          <p:nvPr/>
        </p:nvSpPr>
        <p:spPr>
          <a:xfrm rot="16200000">
            <a:off x="-16809" y="2102968"/>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0" name="Flowchart: Delay 9">
            <a:extLst>
              <a:ext uri="{FF2B5EF4-FFF2-40B4-BE49-F238E27FC236}">
                <a16:creationId xmlns:a16="http://schemas.microsoft.com/office/drawing/2014/main" id="{B9086760-DD85-45AF-B721-30A6821C5BD0}"/>
              </a:ext>
            </a:extLst>
          </p:cNvPr>
          <p:cNvSpPr/>
          <p:nvPr/>
        </p:nvSpPr>
        <p:spPr>
          <a:xfrm rot="5400000">
            <a:off x="496034"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Flowchart: Delay 10">
            <a:extLst>
              <a:ext uri="{FF2B5EF4-FFF2-40B4-BE49-F238E27FC236}">
                <a16:creationId xmlns:a16="http://schemas.microsoft.com/office/drawing/2014/main" id="{DC2ADBD6-B3BA-40EE-9878-2C590C8CE71A}"/>
              </a:ext>
            </a:extLst>
          </p:cNvPr>
          <p:cNvSpPr/>
          <p:nvPr/>
        </p:nvSpPr>
        <p:spPr>
          <a:xfrm>
            <a:off x="282263" y="1357030"/>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625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9035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Art Deco</a:t>
            </a:r>
            <a:endParaRPr lang="en-US"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581927" y="1653710"/>
            <a:ext cx="2780092" cy="4084505"/>
          </a:xfrm>
        </p:spPr>
        <p:txBody>
          <a:bodyPr>
            <a:noAutofit/>
          </a:bodyPr>
          <a:lstStyle/>
          <a:p>
            <a:r>
              <a:rPr lang="en-US" dirty="0">
                <a:latin typeface="Times New Roman" panose="02020603050405020304" pitchFamily="18" charset="0"/>
                <a:cs typeface="Times New Roman" panose="02020603050405020304" pitchFamily="18" charset="0"/>
              </a:rPr>
              <a:t>The exposition was a World’s Fair-Styled spectacle and it lasted for about six months. </a:t>
            </a:r>
          </a:p>
          <a:p>
            <a:r>
              <a:rPr lang="en-US" dirty="0">
                <a:latin typeface="Times New Roman" panose="02020603050405020304" pitchFamily="18" charset="0"/>
                <a:cs typeface="Times New Roman" panose="02020603050405020304" pitchFamily="18" charset="0"/>
              </a:rPr>
              <a:t>It covered around 57 acres of land in Paris. </a:t>
            </a:r>
          </a:p>
          <a:p>
            <a:r>
              <a:rPr lang="en-US" dirty="0">
                <a:latin typeface="Times New Roman" panose="02020603050405020304" pitchFamily="18" charset="0"/>
                <a:cs typeface="Times New Roman" panose="02020603050405020304" pitchFamily="18" charset="0"/>
              </a:rPr>
              <a:t>A popular show based on the exposition toured the United States the following year.</a:t>
            </a:r>
          </a:p>
        </p:txBody>
      </p:sp>
      <p:pic>
        <p:nvPicPr>
          <p:cNvPr id="13" name="Picture 12">
            <a:extLst>
              <a:ext uri="{FF2B5EF4-FFF2-40B4-BE49-F238E27FC236}">
                <a16:creationId xmlns:a16="http://schemas.microsoft.com/office/drawing/2014/main" id="{8525C1BE-6929-408F-A3D7-477A8FAE7A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9857" y="1653710"/>
            <a:ext cx="6120130" cy="4443461"/>
          </a:xfrm>
          <a:prstGeom prst="rect">
            <a:avLst/>
          </a:prstGeom>
        </p:spPr>
      </p:pic>
      <p:sp>
        <p:nvSpPr>
          <p:cNvPr id="17" name="Rectangle: Rounded Corners 16">
            <a:extLst>
              <a:ext uri="{FF2B5EF4-FFF2-40B4-BE49-F238E27FC236}">
                <a16:creationId xmlns:a16="http://schemas.microsoft.com/office/drawing/2014/main" id="{0CB1C4A8-942E-4CAA-BBF5-94AFAB87402B}"/>
              </a:ext>
            </a:extLst>
          </p:cNvPr>
          <p:cNvSpPr/>
          <p:nvPr/>
        </p:nvSpPr>
        <p:spPr>
          <a:xfrm>
            <a:off x="333486" y="1371519"/>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4B04C65B-D19B-4C0A-8429-51C6680658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1914110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90353"/>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63712" y="83231"/>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Chrysler Building</a:t>
            </a:r>
            <a:endParaRPr lang="en-US" dirty="0">
              <a:latin typeface="Angsana New" panose="02020603050405020304" pitchFamily="18" charset="-34"/>
              <a:cs typeface="Angsana New" panose="02020603050405020304" pitchFamily="18" charset="-34"/>
            </a:endParaRPr>
          </a:p>
        </p:txBody>
      </p:sp>
      <p:sp>
        <p:nvSpPr>
          <p:cNvPr id="16" name="Rectangle 6">
            <a:extLst>
              <a:ext uri="{FF2B5EF4-FFF2-40B4-BE49-F238E27FC236}">
                <a16:creationId xmlns:a16="http://schemas.microsoft.com/office/drawing/2014/main" id="{21BB0662-F94B-42F9-9297-76923E72C9CB}"/>
              </a:ext>
            </a:extLst>
          </p:cNvPr>
          <p:cNvSpPr>
            <a:spLocks noGrp="1" noChangeArrowheads="1"/>
          </p:cNvSpPr>
          <p:nvPr>
            <p:ph type="subTitle" idx="1"/>
          </p:nvPr>
        </p:nvSpPr>
        <p:spPr bwMode="auto">
          <a:xfrm>
            <a:off x="501148" y="1024664"/>
            <a:ext cx="2738953"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l" eaLnBrk="0" fontAlgn="base" hangingPunct="0">
              <a:lnSpc>
                <a:spcPct val="100000"/>
              </a:lnSpc>
              <a:spcBef>
                <a:spcPct val="0"/>
              </a:spcBef>
              <a:spcAft>
                <a:spcPct val="0"/>
              </a:spcAft>
            </a:pPr>
            <a:r>
              <a:rPr lang="en-US" altLang="en-US"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Chrysler</a:t>
            </a:r>
            <a:r>
              <a:rPr lang="en-US" altLang="en-US" dirty="0">
                <a:latin typeface="Times New Roman" panose="02020603050405020304" pitchFamily="18" charset="0"/>
                <a:cs typeface="Times New Roman" panose="02020603050405020304" pitchFamily="18" charset="0"/>
              </a:rPr>
              <a:t> building was chosen because it is the first Mega-Height building taking the title of World's Tallest Building for 11 months before Empire state the building surpassed it in 1931. It is still the world’s tallest building of brick with a frame steelwork.</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71022" y="982277"/>
            <a:ext cx="3446798" cy="5717083"/>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20FF8289-55C7-4B0F-BD2D-59C81A50BD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6677" y="1695675"/>
            <a:ext cx="4523076" cy="4523076"/>
          </a:xfrm>
          <a:prstGeom prst="rect">
            <a:avLst/>
          </a:prstGeom>
        </p:spPr>
      </p:pic>
      <p:pic>
        <p:nvPicPr>
          <p:cNvPr id="8" name="Picture 7">
            <a:extLst>
              <a:ext uri="{FF2B5EF4-FFF2-40B4-BE49-F238E27FC236}">
                <a16:creationId xmlns:a16="http://schemas.microsoft.com/office/drawing/2014/main" id="{FEC6FE7E-43C5-4DA6-B66F-1F111DB2D4D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001829" y="3288214"/>
            <a:ext cx="188342" cy="281571"/>
          </a:xfrm>
          <a:prstGeom prst="rect">
            <a:avLst/>
          </a:prstGeom>
        </p:spPr>
      </p:pic>
    </p:spTree>
    <p:extLst>
      <p:ext uri="{BB962C8B-B14F-4D97-AF65-F5344CB8AC3E}">
        <p14:creationId xmlns:p14="http://schemas.microsoft.com/office/powerpoint/2010/main" val="3643298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39199" y="49704"/>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3257543" y="505589"/>
            <a:ext cx="5315380" cy="595427"/>
          </a:xfrm>
        </p:spPr>
        <p:txBody>
          <a:bodyPr>
            <a:normAutofit fontScale="90000"/>
          </a:bodyPr>
          <a:lstStyle/>
          <a:p>
            <a:r>
              <a:rPr lang="en-US" b="1" dirty="0">
                <a:latin typeface="Angsana New" panose="02020603050405020304" pitchFamily="18" charset="-34"/>
                <a:cs typeface="Angsana New" panose="02020603050405020304" pitchFamily="18" charset="-34"/>
              </a:rPr>
              <a:t>Chrysler Building</a:t>
            </a:r>
            <a:endParaRPr lang="en-US"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477451" y="1423804"/>
            <a:ext cx="2780092" cy="4194460"/>
          </a:xfrm>
        </p:spPr>
        <p:txBody>
          <a:bodyPr>
            <a:noAutofit/>
          </a:bodyPr>
          <a:lstStyle/>
          <a:p>
            <a:r>
              <a:rPr lang="en-US" sz="2000" dirty="0">
                <a:latin typeface="Times New Roman" panose="02020603050405020304" pitchFamily="18" charset="0"/>
                <a:cs typeface="Times New Roman" panose="02020603050405020304" pitchFamily="18" charset="0"/>
              </a:rPr>
              <a:t>The building earned the Tallest tower title when it raised its tapered tower 125 feet in just 90 minutes secretly. It has enjoyed commercial success due to being located next to the Grand Central Station. In 2009, the Chrysler Building was renovated and awarded LEED Gold certification for existing large buildings.</a:t>
            </a:r>
            <a:endParaRPr lang="en-US" sz="20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281725" y="918604"/>
            <a:ext cx="3171544" cy="5271410"/>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FAD18C4-3B9A-4437-9576-A4712AEAF8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287" y="1695675"/>
            <a:ext cx="3076506" cy="4610148"/>
          </a:xfrm>
          <a:prstGeom prst="rect">
            <a:avLst/>
          </a:prstGeom>
        </p:spPr>
      </p:pic>
      <p:pic>
        <p:nvPicPr>
          <p:cNvPr id="10" name="Picture 9">
            <a:extLst>
              <a:ext uri="{FF2B5EF4-FFF2-40B4-BE49-F238E27FC236}">
                <a16:creationId xmlns:a16="http://schemas.microsoft.com/office/drawing/2014/main" id="{0F848440-7024-4977-AC6D-041BCD9BF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4666" y="1695676"/>
            <a:ext cx="3376934" cy="4610148"/>
          </a:xfrm>
          <a:prstGeom prst="rect">
            <a:avLst/>
          </a:prstGeom>
        </p:spPr>
      </p:pic>
    </p:spTree>
    <p:extLst>
      <p:ext uri="{BB962C8B-B14F-4D97-AF65-F5344CB8AC3E}">
        <p14:creationId xmlns:p14="http://schemas.microsoft.com/office/powerpoint/2010/main" val="4146227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B0F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622324"/>
            <a:ext cx="8100285" cy="595427"/>
          </a:xfrm>
        </p:spPr>
        <p:txBody>
          <a:bodyPr>
            <a:noAutofit/>
          </a:bodyPr>
          <a:lstStyle/>
          <a:p>
            <a:r>
              <a:rPr lang="en-US" sz="5400" b="1" dirty="0">
                <a:latin typeface="Angsana New" panose="02020603050405020304" pitchFamily="18" charset="-34"/>
                <a:cs typeface="Angsana New" panose="02020603050405020304" pitchFamily="18" charset="-34"/>
              </a:rPr>
              <a:t>Eastern Columbia</a:t>
            </a:r>
            <a:endParaRPr lang="en-US" sz="5400"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614179" y="2094790"/>
            <a:ext cx="2780092" cy="4425673"/>
          </a:xfrm>
        </p:spPr>
        <p:txBody>
          <a:bodyPr>
            <a:noAutofit/>
          </a:bodyPr>
          <a:lstStyle/>
          <a:p>
            <a:r>
              <a:rPr lang="en-US" sz="2000" dirty="0">
                <a:latin typeface="Times New Roman" panose="02020603050405020304" pitchFamily="18" charset="0"/>
                <a:cs typeface="Times New Roman" panose="02020603050405020304" pitchFamily="18" charset="0"/>
              </a:rPr>
              <a:t>It is Located on the Bund, the Cathay Hotel building, Now known as the Fairmont Peace Hotel, it’s one of Shanghai’s Art Deco gems.</a:t>
            </a:r>
          </a:p>
          <a:p>
            <a:r>
              <a:rPr lang="en-US" sz="2000" dirty="0">
                <a:latin typeface="Times New Roman" panose="02020603050405020304" pitchFamily="18" charset="0"/>
                <a:cs typeface="Times New Roman" panose="02020603050405020304" pitchFamily="18" charset="0"/>
              </a:rPr>
              <a:t> The building was commissioned by Real-Estate tycoon Sir Victor Sassoon and completed in 1929.</a:t>
            </a:r>
            <a:endParaRPr lang="en-US" sz="20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573104" y="1966132"/>
            <a:ext cx="2862241" cy="3818617"/>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D9A34D2-4B28-4209-8E61-8732508258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6836" y="1493985"/>
            <a:ext cx="3350985" cy="5026478"/>
          </a:xfrm>
          <a:prstGeom prst="rect">
            <a:avLst/>
          </a:prstGeom>
        </p:spPr>
      </p:pic>
      <p:pic>
        <p:nvPicPr>
          <p:cNvPr id="12" name="Picture 11">
            <a:extLst>
              <a:ext uri="{FF2B5EF4-FFF2-40B4-BE49-F238E27FC236}">
                <a16:creationId xmlns:a16="http://schemas.microsoft.com/office/drawing/2014/main" id="{BB2425B9-2F94-4CAD-AC14-80E128A877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0655" y="2162792"/>
            <a:ext cx="4246820" cy="3185115"/>
          </a:xfrm>
          <a:prstGeom prst="rect">
            <a:avLst/>
          </a:prstGeom>
        </p:spPr>
      </p:pic>
    </p:spTree>
    <p:extLst>
      <p:ext uri="{BB962C8B-B14F-4D97-AF65-F5344CB8AC3E}">
        <p14:creationId xmlns:p14="http://schemas.microsoft.com/office/powerpoint/2010/main" val="2253596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Delay 3">
            <a:extLst>
              <a:ext uri="{FF2B5EF4-FFF2-40B4-BE49-F238E27FC236}">
                <a16:creationId xmlns:a16="http://schemas.microsoft.com/office/drawing/2014/main" id="{CDC72C3E-FAF8-465C-9B22-F9901BC676A5}"/>
              </a:ext>
            </a:extLst>
          </p:cNvPr>
          <p:cNvSpPr/>
          <p:nvPr/>
        </p:nvSpPr>
        <p:spPr>
          <a:xfrm rot="16200000">
            <a:off x="3845670" y="1041474"/>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5" name="Flowchart: Delay 4">
            <a:extLst>
              <a:ext uri="{FF2B5EF4-FFF2-40B4-BE49-F238E27FC236}">
                <a16:creationId xmlns:a16="http://schemas.microsoft.com/office/drawing/2014/main" id="{27EF4371-1A34-4C7E-A01C-5D494A58E890}"/>
              </a:ext>
            </a:extLst>
          </p:cNvPr>
          <p:cNvSpPr/>
          <p:nvPr/>
        </p:nvSpPr>
        <p:spPr>
          <a:xfrm rot="5400000">
            <a:off x="9227477" y="4024033"/>
            <a:ext cx="2850776" cy="2817158"/>
          </a:xfrm>
          <a:prstGeom prst="flowChartDelay">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 name="Flowchart: Delay 5">
            <a:extLst>
              <a:ext uri="{FF2B5EF4-FFF2-40B4-BE49-F238E27FC236}">
                <a16:creationId xmlns:a16="http://schemas.microsoft.com/office/drawing/2014/main" id="{B8A65995-AF3E-499B-AAF7-BD92E59F13B2}"/>
              </a:ext>
            </a:extLst>
          </p:cNvPr>
          <p:cNvSpPr/>
          <p:nvPr/>
        </p:nvSpPr>
        <p:spPr>
          <a:xfrm>
            <a:off x="10316745" y="1423804"/>
            <a:ext cx="1744699" cy="1724124"/>
          </a:xfrm>
          <a:prstGeom prst="flowChartDelay">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4F1D31AE-E678-4A4C-A4FF-38C291FDE731}"/>
              </a:ext>
            </a:extLst>
          </p:cNvPr>
          <p:cNvSpPr/>
          <p:nvPr/>
        </p:nvSpPr>
        <p:spPr>
          <a:xfrm>
            <a:off x="3147582" y="116253"/>
            <a:ext cx="5409211" cy="1374100"/>
          </a:xfrm>
          <a:prstGeom prst="roundRect">
            <a:avLst/>
          </a:prstGeom>
          <a:solidFill>
            <a:srgbClr val="0091C4">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7FC8B4E-85F6-48EC-9A42-E1792EC07C94}"/>
              </a:ext>
            </a:extLst>
          </p:cNvPr>
          <p:cNvSpPr>
            <a:spLocks noGrp="1"/>
          </p:cNvSpPr>
          <p:nvPr>
            <p:ph type="ctrTitle"/>
          </p:nvPr>
        </p:nvSpPr>
        <p:spPr>
          <a:xfrm>
            <a:off x="1802044" y="623096"/>
            <a:ext cx="8100285" cy="595427"/>
          </a:xfrm>
        </p:spPr>
        <p:txBody>
          <a:bodyPr>
            <a:noAutofit/>
          </a:bodyPr>
          <a:lstStyle/>
          <a:p>
            <a:r>
              <a:rPr lang="en-US" sz="5400" b="1" dirty="0">
                <a:latin typeface="Angsana New" panose="02020603050405020304" pitchFamily="18" charset="-34"/>
                <a:cs typeface="Angsana New" panose="02020603050405020304" pitchFamily="18" charset="-34"/>
              </a:rPr>
              <a:t>Fairmont Peace Hotel</a:t>
            </a:r>
            <a:endParaRPr lang="en-US" sz="5400" dirty="0">
              <a:latin typeface="Angsana New" panose="02020603050405020304" pitchFamily="18" charset="-34"/>
              <a:cs typeface="Angsana New" panose="02020603050405020304" pitchFamily="18" charset="-34"/>
            </a:endParaRPr>
          </a:p>
        </p:txBody>
      </p:sp>
      <p:sp>
        <p:nvSpPr>
          <p:cNvPr id="15" name="Subtitle 14">
            <a:extLst>
              <a:ext uri="{FF2B5EF4-FFF2-40B4-BE49-F238E27FC236}">
                <a16:creationId xmlns:a16="http://schemas.microsoft.com/office/drawing/2014/main" id="{7E3A34C9-90A9-4B91-AE29-39704CF5B2D3}"/>
              </a:ext>
            </a:extLst>
          </p:cNvPr>
          <p:cNvSpPr>
            <a:spLocks noGrp="1"/>
          </p:cNvSpPr>
          <p:nvPr>
            <p:ph type="subTitle" idx="1"/>
          </p:nvPr>
        </p:nvSpPr>
        <p:spPr>
          <a:xfrm>
            <a:off x="752579" y="1695524"/>
            <a:ext cx="3385190" cy="6262457"/>
          </a:xfrm>
        </p:spPr>
        <p:txBody>
          <a:bodyPr>
            <a:noAutofit/>
          </a:bodyPr>
          <a:lstStyle/>
          <a:p>
            <a:r>
              <a:rPr lang="en-US" sz="2200" dirty="0">
                <a:latin typeface="Times New Roman" panose="02020603050405020304" pitchFamily="18" charset="0"/>
                <a:cs typeface="Times New Roman" panose="02020603050405020304" pitchFamily="18" charset="0"/>
              </a:rPr>
              <a:t>The Fairmont Peace Hotel</a:t>
            </a:r>
            <a:r>
              <a:rPr lang="ar-SA"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in China, Shanghai was </a:t>
            </a:r>
            <a:r>
              <a:rPr lang="en-US" altLang="en-US" sz="2200" dirty="0">
                <a:latin typeface="Times New Roman" panose="02020603050405020304" pitchFamily="18" charset="0"/>
                <a:cs typeface="Times New Roman" panose="02020603050405020304" pitchFamily="18" charset="0"/>
              </a:rPr>
              <a:t>chosen because</a:t>
            </a:r>
            <a:r>
              <a:rPr lang="ar-SA" altLang="en-US" sz="2200" dirty="0">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it</a:t>
            </a:r>
            <a:r>
              <a:rPr lang="en-US" sz="2200" dirty="0">
                <a:latin typeface="Times New Roman" panose="02020603050405020304" pitchFamily="18" charset="0"/>
                <a:cs typeface="Times New Roman" panose="02020603050405020304" pitchFamily="18" charset="0"/>
              </a:rPr>
              <a:t> has been a landmark for more than a century. </a:t>
            </a:r>
          </a:p>
          <a:p>
            <a:r>
              <a:rPr lang="en-US" sz="2200" dirty="0">
                <a:latin typeface="Times New Roman" panose="02020603050405020304" pitchFamily="18" charset="0"/>
                <a:cs typeface="Times New Roman" panose="02020603050405020304" pitchFamily="18" charset="0"/>
              </a:rPr>
              <a:t>They have incorporated the old fashion that sparkle shines with new luster. The hotel is Located on the Bund facing the Pudong which are over the Huangpu River. </a:t>
            </a:r>
          </a:p>
          <a:p>
            <a:r>
              <a:rPr lang="en-US" sz="2200" dirty="0">
                <a:latin typeface="Times New Roman" panose="02020603050405020304" pitchFamily="18" charset="0"/>
                <a:cs typeface="Times New Roman" panose="02020603050405020304" pitchFamily="18" charset="0"/>
              </a:rPr>
              <a:t>It’s the perfect place to explore the beautiful view of Shanghai city.</a:t>
            </a:r>
            <a:endParaRPr lang="en-US" sz="2200" dirty="0">
              <a:effectLst/>
              <a:latin typeface="Times New Roman" panose="02020603050405020304" pitchFamily="18" charset="0"/>
              <a:cs typeface="Times New Roman" panose="02020603050405020304" pitchFamily="18" charset="0"/>
            </a:endParaRPr>
          </a:p>
        </p:txBody>
      </p:sp>
      <p:sp>
        <p:nvSpPr>
          <p:cNvPr id="17" name="Rectangle: Rounded Corners 16">
            <a:extLst>
              <a:ext uri="{FF2B5EF4-FFF2-40B4-BE49-F238E27FC236}">
                <a16:creationId xmlns:a16="http://schemas.microsoft.com/office/drawing/2014/main" id="{0CB1C4A8-942E-4CAA-BBF5-94AFAB87402B}"/>
              </a:ext>
            </a:extLst>
          </p:cNvPr>
          <p:cNvSpPr/>
          <p:nvPr/>
        </p:nvSpPr>
        <p:spPr>
          <a:xfrm>
            <a:off x="459842" y="1295026"/>
            <a:ext cx="3934358" cy="5562974"/>
          </a:xfrm>
          <a:prstGeom prst="roundRect">
            <a:avLst/>
          </a:prstGeom>
          <a:solidFill>
            <a:schemeClr val="bg2">
              <a:lumMod val="75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520CC28-0166-4CDA-8D36-53796B2B2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9626" y="1695524"/>
            <a:ext cx="6219795" cy="4622328"/>
          </a:xfrm>
          <a:prstGeom prst="rect">
            <a:avLst/>
          </a:prstGeom>
        </p:spPr>
      </p:pic>
    </p:spTree>
    <p:extLst>
      <p:ext uri="{BB962C8B-B14F-4D97-AF65-F5344CB8AC3E}">
        <p14:creationId xmlns:p14="http://schemas.microsoft.com/office/powerpoint/2010/main" val="100449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0A63-178A-45F3-A4AE-972E9829E61F}"/>
              </a:ext>
            </a:extLst>
          </p:cNvPr>
          <p:cNvSpPr>
            <a:spLocks noGrp="1"/>
          </p:cNvSpPr>
          <p:nvPr>
            <p:ph type="title"/>
          </p:nvPr>
        </p:nvSpPr>
        <p:spPr>
          <a:xfrm>
            <a:off x="2650434" y="159026"/>
            <a:ext cx="6016487" cy="15316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b="1" dirty="0">
                <a:latin typeface="Angsana New" panose="02020603050405020304" pitchFamily="18" charset="-34"/>
                <a:cs typeface="Angsana New" panose="02020603050405020304" pitchFamily="18" charset="-34"/>
              </a:rPr>
              <a:t>Chrysler Building VS. Fairmount Peace Hotel</a:t>
            </a:r>
          </a:p>
        </p:txBody>
      </p:sp>
      <p:sp>
        <p:nvSpPr>
          <p:cNvPr id="3" name="Content Placeholder 2">
            <a:extLst>
              <a:ext uri="{FF2B5EF4-FFF2-40B4-BE49-F238E27FC236}">
                <a16:creationId xmlns:a16="http://schemas.microsoft.com/office/drawing/2014/main" id="{B0C81C6A-74BC-4BA0-8FD7-5852466620AA}"/>
              </a:ext>
            </a:extLst>
          </p:cNvPr>
          <p:cNvSpPr>
            <a:spLocks noGrp="1"/>
          </p:cNvSpPr>
          <p:nvPr>
            <p:ph idx="1"/>
          </p:nvPr>
        </p:nvSpPr>
        <p:spPr>
          <a:xfrm>
            <a:off x="876299" y="1825625"/>
            <a:ext cx="5006009" cy="4031836"/>
          </a:xfrm>
          <a:prstGeom prst="roundRect">
            <a:avLst/>
          </a:prstGeom>
        </p:spPr>
        <p:style>
          <a:lnRef idx="1">
            <a:schemeClr val="accent3"/>
          </a:lnRef>
          <a:fillRef idx="2">
            <a:schemeClr val="accent3"/>
          </a:fillRef>
          <a:effectRef idx="1">
            <a:schemeClr val="accent3"/>
          </a:effectRef>
          <a:fontRef idx="minor">
            <a:schemeClr val="dk1"/>
          </a:fontRef>
        </p:style>
        <p:txBody>
          <a:bodyPr>
            <a:noAutofit/>
          </a:bodyPr>
          <a:lstStyle/>
          <a:p>
            <a:pPr>
              <a:buFont typeface="Courier New" panose="02070309020205020404" pitchFamily="49" charset="0"/>
              <a:buChar char="o"/>
            </a:pPr>
            <a:r>
              <a:rPr lang="en-US" sz="24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Chrysler building and Fairmount peace hotel are both Art-Deco style skyscrapers.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both prime business centers in their cities respectively to New York and Shanghai.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also provide a great view to the cities and are attraction cites. </a:t>
            </a:r>
          </a:p>
          <a:p>
            <a:pPr>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Fairmount peace hotel is close to the Bund International Architecture Exhibition and Heping Fandian</a:t>
            </a:r>
          </a:p>
        </p:txBody>
      </p:sp>
      <p:pic>
        <p:nvPicPr>
          <p:cNvPr id="4" name="Picture 3">
            <a:extLst>
              <a:ext uri="{FF2B5EF4-FFF2-40B4-BE49-F238E27FC236}">
                <a16:creationId xmlns:a16="http://schemas.microsoft.com/office/drawing/2014/main" id="{512C76A1-BA60-4B7C-B4FA-E79A5A33E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1305" y="1825625"/>
            <a:ext cx="3223073" cy="1961322"/>
          </a:xfrm>
          <a:prstGeom prst="rect">
            <a:avLst/>
          </a:prstGeom>
        </p:spPr>
      </p:pic>
      <p:pic>
        <p:nvPicPr>
          <p:cNvPr id="5" name="Picture 4">
            <a:extLst>
              <a:ext uri="{FF2B5EF4-FFF2-40B4-BE49-F238E27FC236}">
                <a16:creationId xmlns:a16="http://schemas.microsoft.com/office/drawing/2014/main" id="{F53DA639-C716-4D79-B3DA-36543EC22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8539" y="4041912"/>
            <a:ext cx="3223073" cy="2253472"/>
          </a:xfrm>
          <a:prstGeom prst="rect">
            <a:avLst/>
          </a:prstGeom>
        </p:spPr>
      </p:pic>
    </p:spTree>
    <p:extLst>
      <p:ext uri="{BB962C8B-B14F-4D97-AF65-F5344CB8AC3E}">
        <p14:creationId xmlns:p14="http://schemas.microsoft.com/office/powerpoint/2010/main" val="1732323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EB86-A69A-4BF2-8628-BE8C043E795D}"/>
              </a:ext>
            </a:extLst>
          </p:cNvPr>
          <p:cNvSpPr>
            <a:spLocks noGrp="1"/>
          </p:cNvSpPr>
          <p:nvPr>
            <p:ph type="title"/>
          </p:nvPr>
        </p:nvSpPr>
        <p:spPr>
          <a:xfrm>
            <a:off x="1554480" y="370205"/>
            <a:ext cx="9700260"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b="1" dirty="0">
                <a:latin typeface="Angsana New" panose="02020603050405020304" pitchFamily="18" charset="-34"/>
                <a:cs typeface="Angsana New" panose="02020603050405020304" pitchFamily="18" charset="-34"/>
              </a:rPr>
              <a:t>Chrysler Building VS. Fairmount Peace Hotel</a:t>
            </a:r>
            <a:endParaRPr lang="en-US" b="1" dirty="0"/>
          </a:p>
        </p:txBody>
      </p:sp>
      <p:sp>
        <p:nvSpPr>
          <p:cNvPr id="3" name="Content Placeholder 2">
            <a:extLst>
              <a:ext uri="{FF2B5EF4-FFF2-40B4-BE49-F238E27FC236}">
                <a16:creationId xmlns:a16="http://schemas.microsoft.com/office/drawing/2014/main" id="{3475B8CC-8CF7-4517-ACF4-A9E315DFEA5F}"/>
              </a:ext>
            </a:extLst>
          </p:cNvPr>
          <p:cNvSpPr>
            <a:spLocks noGrp="1"/>
          </p:cNvSpPr>
          <p:nvPr>
            <p:ph idx="1"/>
          </p:nvPr>
        </p:nvSpPr>
        <p:spPr>
          <a:xfrm>
            <a:off x="838200" y="1825625"/>
            <a:ext cx="4236720" cy="4351338"/>
          </a:xfrm>
          <a:prstGeom prst="round2DiagRect">
            <a:avLst/>
          </a:prstGeom>
        </p:spPr>
        <p:style>
          <a:lnRef idx="1">
            <a:schemeClr val="accent3"/>
          </a:lnRef>
          <a:fillRef idx="2">
            <a:schemeClr val="accent3"/>
          </a:fillRef>
          <a:effectRef idx="1">
            <a:schemeClr val="accent3"/>
          </a:effectRef>
          <a:fontRef idx="minor">
            <a:schemeClr val="dk1"/>
          </a:fontRef>
        </p:style>
        <p:txBody>
          <a:bodyPr>
            <a:normAutofit fontScale="25000" lnSpcReduction="20000"/>
          </a:bodyPr>
          <a:lstStyle/>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Chrysler building was built from the period of the Great Depression in 1930- 1950. </a:t>
            </a:r>
          </a:p>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It’s a special building since it has a steel framework and build of brick.</a:t>
            </a:r>
          </a:p>
          <a:p>
            <a:pPr>
              <a:lnSpc>
                <a:spcPct val="170000"/>
              </a:lnSpc>
              <a:buFont typeface="Courier New" panose="02070309020205020404" pitchFamily="49" charset="0"/>
              <a:buChar char="o"/>
            </a:pPr>
            <a:r>
              <a:rPr lang="en-US" sz="7200" dirty="0">
                <a:latin typeface="Times New Roman" panose="02020603050405020304" pitchFamily="18" charset="0"/>
                <a:cs typeface="Times New Roman" panose="02020603050405020304" pitchFamily="18" charset="0"/>
              </a:rPr>
              <a:t>Fairmount Price hotel building has stood the test of time it was built in 1929 and almost a century now.</a:t>
            </a:r>
          </a:p>
          <a:p>
            <a:pPr marL="0" indent="0">
              <a:lnSpc>
                <a:spcPct val="120000"/>
              </a:lnSpc>
              <a:buNone/>
            </a:pPr>
            <a:r>
              <a:rPr lang="en-US" dirty="0"/>
              <a:t>  </a:t>
            </a:r>
          </a:p>
          <a:p>
            <a:pPr marL="0" indent="0">
              <a:buNone/>
            </a:pPr>
            <a:r>
              <a:rPr lang="en-US" dirty="0"/>
              <a:t>  </a:t>
            </a:r>
          </a:p>
        </p:txBody>
      </p:sp>
      <p:pic>
        <p:nvPicPr>
          <p:cNvPr id="4" name="Picture 3">
            <a:extLst>
              <a:ext uri="{FF2B5EF4-FFF2-40B4-BE49-F238E27FC236}">
                <a16:creationId xmlns:a16="http://schemas.microsoft.com/office/drawing/2014/main" id="{924BDF84-2A86-4D2C-9C65-A372BA7FB9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061" y="1825625"/>
            <a:ext cx="3627120" cy="4351338"/>
          </a:xfrm>
          <a:prstGeom prst="rect">
            <a:avLst/>
          </a:prstGeom>
        </p:spPr>
      </p:pic>
    </p:spTree>
    <p:extLst>
      <p:ext uri="{BB962C8B-B14F-4D97-AF65-F5344CB8AC3E}">
        <p14:creationId xmlns:p14="http://schemas.microsoft.com/office/powerpoint/2010/main" val="3204746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A383F-F456-4700-87D4-4CE8597B6424}"/>
              </a:ext>
            </a:extLst>
          </p:cNvPr>
          <p:cNvSpPr>
            <a:spLocks noGrp="1"/>
          </p:cNvSpPr>
          <p:nvPr>
            <p:ph type="title"/>
          </p:nvPr>
        </p:nvSpPr>
        <p:spPr>
          <a:xfrm>
            <a:off x="838200" y="4032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a:normAutofit/>
          </a:bodyPr>
          <a:lstStyle/>
          <a:p>
            <a:pPr algn="ctr"/>
            <a:r>
              <a:rPr lang="en-US" sz="5400" dirty="0">
                <a:latin typeface="Angsana New" panose="02020603050405020304" pitchFamily="18" charset="-34"/>
                <a:cs typeface="Angsana New" panose="02020603050405020304" pitchFamily="18" charset="-34"/>
              </a:rPr>
              <a:t> </a:t>
            </a:r>
            <a:r>
              <a:rPr lang="en-US" sz="5400" b="1" dirty="0">
                <a:latin typeface="Angsana New" panose="02020603050405020304" pitchFamily="18" charset="-34"/>
                <a:cs typeface="Angsana New" panose="02020603050405020304" pitchFamily="18" charset="-34"/>
              </a:rPr>
              <a:t>Critics of the Buildings</a:t>
            </a:r>
          </a:p>
        </p:txBody>
      </p:sp>
      <p:sp>
        <p:nvSpPr>
          <p:cNvPr id="3" name="Content Placeholder 2">
            <a:extLst>
              <a:ext uri="{FF2B5EF4-FFF2-40B4-BE49-F238E27FC236}">
                <a16:creationId xmlns:a16="http://schemas.microsoft.com/office/drawing/2014/main" id="{96604EF0-0881-48D7-8149-A2A3647E631B}"/>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fontScale="85000" lnSpcReduction="10000"/>
          </a:bodyPr>
          <a:lstStyle/>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 The British never tolerated the art deco buildings.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They had an attitude same as that of the Duke of Windsor.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Ordinary people like the buildings a lot and they find them amazing cites.</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Some people find it a risk to human life. </a:t>
            </a:r>
          </a:p>
          <a:p>
            <a:pPr>
              <a:lnSpc>
                <a:spcPct val="150000"/>
              </a:lnSpc>
              <a:buFont typeface="Wingdings" pitchFamily="2" charset="2"/>
              <a:buChar char="§"/>
            </a:pPr>
            <a:r>
              <a:rPr lang="en-US" dirty="0">
                <a:latin typeface="Times New Roman" panose="02020603050405020304" pitchFamily="18" charset="0"/>
                <a:cs typeface="Times New Roman" panose="02020603050405020304" pitchFamily="18" charset="0"/>
              </a:rPr>
              <a:t>If such buildings happen to have errors then a large number of people could loose their lives in case it caves in.</a:t>
            </a:r>
          </a:p>
        </p:txBody>
      </p:sp>
    </p:spTree>
    <p:extLst>
      <p:ext uri="{BB962C8B-B14F-4D97-AF65-F5344CB8AC3E}">
        <p14:creationId xmlns:p14="http://schemas.microsoft.com/office/powerpoint/2010/main" val="2527975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E58845-3929-4DAC-99E6-E1217E398AD7}"/>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a:bodyPr>
          <a:lstStyle/>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buildings have a great impact to the economy of a nation.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They are more spacious and can hold a large number of offices and businesses in them.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 s conserve space- land which is a limited resource in the urban centers hence they are recommendable. </a:t>
            </a:r>
          </a:p>
          <a:p>
            <a:pPr>
              <a:lnSpc>
                <a:spcPct val="150000"/>
              </a:lnSpc>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The buildings also beautify the sceneries of cities and this provides other platforms such as entertainment capturing scenes.</a:t>
            </a:r>
          </a:p>
        </p:txBody>
      </p:sp>
      <p:sp>
        <p:nvSpPr>
          <p:cNvPr id="6" name="Title 1">
            <a:extLst>
              <a:ext uri="{FF2B5EF4-FFF2-40B4-BE49-F238E27FC236}">
                <a16:creationId xmlns:a16="http://schemas.microsoft.com/office/drawing/2014/main" id="{22780926-22FE-4646-B38D-022CE55803D9}"/>
              </a:ext>
            </a:extLst>
          </p:cNvPr>
          <p:cNvSpPr txBox="1">
            <a:spLocks/>
          </p:cNvSpPr>
          <p:nvPr/>
        </p:nvSpPr>
        <p:spPr>
          <a:xfrm>
            <a:off x="838200" y="4032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5400" b="1" dirty="0">
                <a:latin typeface="Angsana New" panose="02020603050405020304" pitchFamily="18" charset="-34"/>
                <a:cs typeface="Angsana New" panose="02020603050405020304" pitchFamily="18" charset="-34"/>
              </a:rPr>
              <a:t> Own Criticism</a:t>
            </a:r>
          </a:p>
        </p:txBody>
      </p:sp>
    </p:spTree>
    <p:extLst>
      <p:ext uri="{BB962C8B-B14F-4D97-AF65-F5344CB8AC3E}">
        <p14:creationId xmlns:p14="http://schemas.microsoft.com/office/powerpoint/2010/main" val="603556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CD7A69-F400-418B-A7CA-9D4AB27237AC}"/>
              </a:ext>
            </a:extLst>
          </p:cNvPr>
          <p:cNvSpPr>
            <a:spLocks noGrp="1"/>
          </p:cNvSpPr>
          <p:nvPr>
            <p:ph idx="1"/>
          </p:nvPr>
        </p:nvSpPr>
        <p:spPr>
          <a:prstGeom prst="round2DiagRect">
            <a:avLst/>
          </a:prstGeom>
        </p:spPr>
        <p:style>
          <a:lnRef idx="1">
            <a:schemeClr val="accent3"/>
          </a:lnRef>
          <a:fillRef idx="2">
            <a:schemeClr val="accent3"/>
          </a:fillRef>
          <a:effectRef idx="1">
            <a:schemeClr val="accent3"/>
          </a:effectRef>
          <a:fontRef idx="minor">
            <a:schemeClr val="dk1"/>
          </a:fontRef>
        </p:style>
        <p:txBody>
          <a:bodyPr>
            <a:normAutofit/>
          </a:bodyPr>
          <a:lstStyle/>
          <a:p>
            <a:pPr>
              <a:lnSpc>
                <a:spcPct val="150000"/>
              </a:lnSpc>
            </a:pPr>
            <a:endParaRPr lang="en-US" dirty="0">
              <a:latin typeface="Times New Roman" panose="02020603050405020304" pitchFamily="18" charset="0"/>
              <a:cs typeface="Times New Roman" panose="02020603050405020304" pitchFamily="18" charset="0"/>
            </a:endParaRPr>
          </a:p>
          <a:p>
            <a:pPr>
              <a:lnSpc>
                <a:spcPct val="150000"/>
              </a:lnSpc>
            </a:pPr>
            <a:r>
              <a:rPr lang="en-US" sz="2000" dirty="0">
                <a:latin typeface="Times New Roman" panose="02020603050405020304" pitchFamily="18" charset="0"/>
                <a:cs typeface="Times New Roman" panose="02020603050405020304" pitchFamily="18" charset="0"/>
              </a:rPr>
              <a:t>Art Deco invention has led to subsequent development of the architectural industry. </a:t>
            </a:r>
          </a:p>
          <a:p>
            <a:pPr>
              <a:lnSpc>
                <a:spcPct val="150000"/>
              </a:lnSpc>
            </a:pPr>
            <a:r>
              <a:rPr lang="en-US" sz="2000" dirty="0">
                <a:latin typeface="Times New Roman" panose="02020603050405020304" pitchFamily="18" charset="0"/>
                <a:cs typeface="Times New Roman" panose="02020603050405020304" pitchFamily="18" charset="0"/>
              </a:rPr>
              <a:t>The efforts that have been made, not only mark the development of a city but also creates employment opportunities for thousands.</a:t>
            </a:r>
          </a:p>
          <a:p>
            <a:pPr>
              <a:lnSpc>
                <a:spcPct val="150000"/>
              </a:lnSpc>
            </a:pPr>
            <a:r>
              <a:rPr lang="en-US" sz="2000" dirty="0">
                <a:latin typeface="Times New Roman" panose="02020603050405020304" pitchFamily="18" charset="0"/>
                <a:cs typeface="Times New Roman" panose="02020603050405020304" pitchFamily="18" charset="0"/>
              </a:rPr>
              <a:t>There should be further inventions of different styles that mark Art Deco just as the technology is advancing.</a:t>
            </a:r>
          </a:p>
        </p:txBody>
      </p:sp>
      <p:sp>
        <p:nvSpPr>
          <p:cNvPr id="5" name="Title 1">
            <a:extLst>
              <a:ext uri="{FF2B5EF4-FFF2-40B4-BE49-F238E27FC236}">
                <a16:creationId xmlns:a16="http://schemas.microsoft.com/office/drawing/2014/main" id="{3ED66878-F5F8-FD4B-A50F-BDAF41A9DE28}"/>
              </a:ext>
            </a:extLst>
          </p:cNvPr>
          <p:cNvSpPr txBox="1">
            <a:spLocks/>
          </p:cNvSpPr>
          <p:nvPr/>
        </p:nvSpPr>
        <p:spPr>
          <a:xfrm>
            <a:off x="977900" y="365125"/>
            <a:ext cx="10515600" cy="1325563"/>
          </a:xfrm>
          <a:prstGeom prst="round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en-US" sz="5400" b="1" dirty="0">
                <a:latin typeface="Angsana New" panose="02020603050405020304" pitchFamily="18" charset="-34"/>
                <a:cs typeface="Angsana New" panose="02020603050405020304" pitchFamily="18" charset="-34"/>
              </a:rPr>
              <a:t>Conclusion</a:t>
            </a:r>
          </a:p>
        </p:txBody>
      </p:sp>
    </p:spTree>
    <p:extLst>
      <p:ext uri="{BB962C8B-B14F-4D97-AF65-F5344CB8AC3E}">
        <p14:creationId xmlns:p14="http://schemas.microsoft.com/office/powerpoint/2010/main" val="174783557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C5A0894-324E-45AC-BDE9-39AF8C4F40F2}" vid="{7C58A6F4-96E1-46EC-9DB7-E3CA3861B929}"/>
    </a:ext>
  </a:extLst>
</a:theme>
</file>

<file path=docProps/app.xml><?xml version="1.0" encoding="utf-8"?>
<Properties xmlns="http://schemas.openxmlformats.org/officeDocument/2006/extended-properties" xmlns:vt="http://schemas.openxmlformats.org/officeDocument/2006/docPropsVTypes">
  <Template>Theme1</Template>
  <TotalTime>906</TotalTime>
  <Words>643</Words>
  <Application>Microsoft Macintosh PowerPoint</Application>
  <PresentationFormat>Widescreen</PresentationFormat>
  <Paragraphs>45</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Angsana New</vt:lpstr>
      <vt:lpstr>Arial</vt:lpstr>
      <vt:lpstr>Calibri</vt:lpstr>
      <vt:lpstr>Calibri Light</vt:lpstr>
      <vt:lpstr>Courier New</vt:lpstr>
      <vt:lpstr>Times New Roman</vt:lpstr>
      <vt:lpstr>Wingdings</vt:lpstr>
      <vt:lpstr>Theme1</vt:lpstr>
      <vt:lpstr>Art Deco</vt:lpstr>
      <vt:lpstr>INTRODUCING ART DECO</vt:lpstr>
      <vt:lpstr>Art Deco</vt:lpstr>
      <vt:lpstr>Chrysler Building</vt:lpstr>
      <vt:lpstr>Chrysler Building</vt:lpstr>
      <vt:lpstr>Eastern Columbia</vt:lpstr>
      <vt:lpstr>Fairmont Peace Hotel</vt:lpstr>
      <vt:lpstr>Chrysler Building VS. Fairmount Peace Hotel</vt:lpstr>
      <vt:lpstr>Chrysler Building VS. Fairmount Peace Hotel</vt:lpstr>
      <vt:lpstr> Critics of the Buildings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h</dc:creator>
  <cp:lastModifiedBy>Nuha Alt</cp:lastModifiedBy>
  <cp:revision>36</cp:revision>
  <dcterms:created xsi:type="dcterms:W3CDTF">2020-04-04T18:36:51Z</dcterms:created>
  <dcterms:modified xsi:type="dcterms:W3CDTF">2020-04-15T18:13:25Z</dcterms:modified>
</cp:coreProperties>
</file>